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5B8"/>
    <a:srgbClr val="F010C5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AD290-C4E3-5A19-734F-2996EFF92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60D9D1-D684-8FE4-CA81-CF481F0F4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4AA13E-C673-5512-47FE-4070D1A7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165923-1ECF-E1E9-FC66-80FAF8AA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E277BC-D0C6-5465-1311-C56092F3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4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0E4D0-7E26-8F9C-CB3E-1A162B5B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79DA6A4-6453-2BBF-FA34-E7D8125D9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17C91-04AE-DC71-73D5-50B8B72A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25758C-11B0-8F23-036D-5903CE11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DFFCE9-4455-2C1C-CA09-F36F5DA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28A1FA-F36A-701D-8C86-365E1B873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C4E7AB-ED25-2E2E-522A-5102284A7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1CCC5E-7646-AC47-5275-4F18DFDE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21596E-24B1-D21A-4DAF-689FFE4A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2B6D67-E0F9-3920-DAC4-714B42E2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9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2D7EE-862E-9D50-43E9-6BE12279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858187-51D9-B957-8D92-AEAFEF8F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E14B48-68B9-1396-B189-146E01B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A33879-64CB-9D93-6130-ABDF0EDE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93124B-514C-8AA7-557F-D7C70B5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24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D10FA-1231-B680-3A3C-0EA1EA27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ABBC7-B07F-0763-DE88-0D9BA3C92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A7DE95-2F40-3494-2DA6-6BF024DD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B334A7-4F8B-C47B-4E6A-8774CC90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DF53EF-B4F0-1F49-8B3F-EE11D51C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65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9D9BA-563D-A010-DAF7-9DC4AA83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DE4E2-AC75-F5AB-B810-C964E1DAB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FB110D-C438-3042-84C4-8AB5D320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E52E20-6147-992E-EAFA-F1557315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DEA249-59F5-28ED-E76E-DD810E52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8D212C-F5CC-182B-F0C8-A30A1AB9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8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858159-DDCA-F9CC-3ABE-945C981C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0D3267-1D89-9296-1739-5228DC09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70C0CD-7E0C-EFCE-4127-657EBD5FB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738E38D-5753-3D07-CCDC-CBF6657E2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224D56F-937F-FF6D-E8DE-BDDB9F50D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1027F17-45ED-FF0B-6A8C-4467C2D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EEEA83-1F11-1645-39A5-911EB6C5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ADDFDD-85F1-2755-799A-AF8BFF9A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5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CBC39-0AFC-6487-3E43-2030C0FE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9AA5D16-0EEB-B0EB-5AA7-69603643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6E176D6-2A70-986C-5BCB-C3CE42F2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6CBAAC-B514-F65D-5A16-80D2A778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46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F100291-F2CA-C081-6400-199C1843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59B54C4-7C87-AB37-FBA7-BC54AD38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3DC96F-840B-046E-0566-C32E2647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30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FA2A3-1CAF-B2DC-C0CA-61E06B3B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11A94-1E82-CB70-EA1D-92521929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01BB97-ABD5-D6FD-0CEB-C03BD52CA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086A21-CD91-07AC-0E04-A1142836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796C5B-7531-0216-2175-BC50E91A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D396D6-7006-E66B-F32E-5C3C2652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3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98D70-E168-B4D3-D3E9-B6D3D134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ECB074C-4409-7DF8-595A-62B69AAFA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3F87D2-D208-49B5-9F53-18CB78568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1F4B68-0140-3150-FF4E-38CDFEE6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B44328-CDC7-E2CA-CE09-C4934576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E55BD6-155D-2A5B-7650-D9695283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12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BFB50A-6E3F-9512-9529-B256F494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DB962C-1F89-34FF-B8CA-0508EA21E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7D1058-F6EB-BD5A-FF3F-8ED1ECC51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3AB9-AE10-4025-ADC0-3F5FAAED6703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DD061B-AD35-39CC-A81E-56024B977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3FEC3E-27B8-C331-1D04-FA68DC20D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19AF-9B22-4A25-992E-7B065B1D55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0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olejniczak@cbm.pan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949D644-C59F-DA7D-7663-EF05D069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700FE5E-7B4E-8E25-6A43-83B874236780}"/>
              </a:ext>
            </a:extLst>
          </p:cNvPr>
          <p:cNvSpPr txBox="1"/>
          <p:nvPr/>
        </p:nvSpPr>
        <p:spPr>
          <a:xfrm>
            <a:off x="2502040" y="423825"/>
            <a:ext cx="992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SCREENING LABORATORY, INSTITUTE OF MEDICAL BIOLOGY PAS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417690-A530-889E-E8DC-5187E0D31707}"/>
              </a:ext>
            </a:extLst>
          </p:cNvPr>
          <p:cNvSpPr txBox="1"/>
          <p:nvPr/>
        </p:nvSpPr>
        <p:spPr>
          <a:xfrm>
            <a:off x="301450" y="1178969"/>
            <a:ext cx="114200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IMB PAS Screening Laboratory offers research in the field of antiviral activity of chemical compounds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The Screening Laboratory operates according to the standards of Biosafety Level 2 (BSL-2).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0D789F0-9BD2-72CB-2C4E-2DB89717B7E4}"/>
              </a:ext>
            </a:extLst>
          </p:cNvPr>
          <p:cNvSpPr txBox="1"/>
          <p:nvPr/>
        </p:nvSpPr>
        <p:spPr>
          <a:xfrm>
            <a:off x="301450" y="2275179"/>
            <a:ext cx="79105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viral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strains</a:t>
            </a:r>
            <a:r>
              <a:rPr lang="pl-PL" b="1" dirty="0">
                <a:solidFill>
                  <a:schemeClr val="bg1"/>
                </a:solidFill>
              </a:rPr>
              <a:t>: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herpesvirus</a:t>
            </a:r>
            <a:r>
              <a:rPr lang="pl-PL" b="1" dirty="0">
                <a:solidFill>
                  <a:schemeClr val="bg1"/>
                </a:solidFill>
              </a:rPr>
              <a:t> 5 (ATCC, HCMV, VR-977),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DNA</a:t>
            </a:r>
          </a:p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parainfluenza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virus</a:t>
            </a:r>
            <a:r>
              <a:rPr lang="pl-PL" b="1" dirty="0">
                <a:solidFill>
                  <a:schemeClr val="bg1"/>
                </a:solidFill>
              </a:rPr>
              <a:t> 3 (ATCC, HPIV-3, VR-93)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RNA</a:t>
            </a:r>
          </a:p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herpes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simplex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virus</a:t>
            </a:r>
            <a:r>
              <a:rPr lang="pl-PL" b="1" dirty="0">
                <a:solidFill>
                  <a:schemeClr val="bg1"/>
                </a:solidFill>
              </a:rPr>
              <a:t> 1 (ATCC, HSV-1, VR-539),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DNA</a:t>
            </a:r>
          </a:p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adenovirus</a:t>
            </a:r>
            <a:r>
              <a:rPr lang="pl-PL" b="1" dirty="0">
                <a:solidFill>
                  <a:schemeClr val="bg1"/>
                </a:solidFill>
              </a:rPr>
              <a:t> 5 (ATCC, ADV5, VR-5),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DNA</a:t>
            </a:r>
          </a:p>
          <a:p>
            <a:r>
              <a:rPr lang="pl-PL" b="1" dirty="0">
                <a:solidFill>
                  <a:schemeClr val="bg1"/>
                </a:solidFill>
              </a:rPr>
              <a:t>Human </a:t>
            </a:r>
            <a:r>
              <a:rPr lang="pl-PL" b="1" dirty="0" err="1">
                <a:solidFill>
                  <a:schemeClr val="bg1"/>
                </a:solidFill>
              </a:rPr>
              <a:t>rhinovirus</a:t>
            </a:r>
            <a:r>
              <a:rPr lang="pl-PL" b="1" dirty="0">
                <a:solidFill>
                  <a:schemeClr val="bg1"/>
                </a:solidFill>
              </a:rPr>
              <a:t> 8 (ATCC, HRV8, VR-488),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RNA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</a:rPr>
              <a:t>Animal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viral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strains</a:t>
            </a:r>
            <a:r>
              <a:rPr lang="pl-PL" b="1" dirty="0">
                <a:solidFill>
                  <a:schemeClr val="bg1"/>
                </a:solidFill>
              </a:rPr>
              <a:t>: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</a:rPr>
              <a:t>Encephalomyocarditis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virus</a:t>
            </a:r>
            <a:r>
              <a:rPr lang="pl-PL" b="1" dirty="0">
                <a:solidFill>
                  <a:schemeClr val="bg1"/>
                </a:solidFill>
              </a:rPr>
              <a:t> (ATCC, VR-1763), </a:t>
            </a:r>
            <a:r>
              <a:rPr lang="pl-PL" b="1" dirty="0" err="1">
                <a:solidFill>
                  <a:schemeClr val="bg1"/>
                </a:solidFill>
              </a:rPr>
              <a:t>genetic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material</a:t>
            </a:r>
            <a:r>
              <a:rPr lang="pl-PL" b="1" dirty="0">
                <a:solidFill>
                  <a:schemeClr val="bg1"/>
                </a:solidFill>
              </a:rPr>
              <a:t> – RNA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92A50A-5EFC-1564-BAED-E5B3DE4A4CE2}"/>
              </a:ext>
            </a:extLst>
          </p:cNvPr>
          <p:cNvSpPr txBox="1"/>
          <p:nvPr/>
        </p:nvSpPr>
        <p:spPr>
          <a:xfrm>
            <a:off x="8038681" y="5414500"/>
            <a:ext cx="3182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rgbClr val="FFC000"/>
                </a:solidFill>
              </a:rPr>
              <a:t>Contact</a:t>
            </a:r>
            <a:r>
              <a:rPr lang="pl-PL" b="1" dirty="0">
                <a:solidFill>
                  <a:srgbClr val="FFC000"/>
                </a:solidFill>
              </a:rPr>
              <a:t>:</a:t>
            </a:r>
          </a:p>
          <a:p>
            <a:r>
              <a:rPr lang="pl-PL" b="1" dirty="0">
                <a:solidFill>
                  <a:srgbClr val="FFC000"/>
                </a:solidFill>
              </a:rPr>
              <a:t>Agnieszka Olejniczak, </a:t>
            </a:r>
            <a:r>
              <a:rPr lang="pl-PL" b="1" dirty="0" err="1">
                <a:solidFill>
                  <a:srgbClr val="FFC000"/>
                </a:solidFill>
              </a:rPr>
              <a:t>PhD</a:t>
            </a:r>
            <a:r>
              <a:rPr lang="pl-PL" b="1" dirty="0">
                <a:solidFill>
                  <a:srgbClr val="FFC000"/>
                </a:solidFill>
              </a:rPr>
              <a:t>. </a:t>
            </a:r>
            <a:r>
              <a:rPr lang="pl-PL" b="1" dirty="0" err="1">
                <a:solidFill>
                  <a:srgbClr val="FFC000"/>
                </a:solidFill>
              </a:rPr>
              <a:t>DSc</a:t>
            </a:r>
            <a:r>
              <a:rPr lang="pl-PL" b="1" dirty="0">
                <a:solidFill>
                  <a:srgbClr val="FFC000"/>
                </a:solidFill>
              </a:rPr>
              <a:t>.</a:t>
            </a:r>
          </a:p>
          <a:p>
            <a:r>
              <a:rPr lang="pl-PL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aolejniczak@cbm.pan.pl</a:t>
            </a:r>
            <a:endParaRPr lang="pl-PL" b="1" dirty="0">
              <a:solidFill>
                <a:srgbClr val="FFC000"/>
              </a:solidFill>
            </a:endParaRPr>
          </a:p>
          <a:p>
            <a:r>
              <a:rPr lang="pl-PL" b="1" dirty="0">
                <a:solidFill>
                  <a:srgbClr val="FFC000"/>
                </a:solidFill>
              </a:rPr>
              <a:t>+48-42-272-36-37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9CFF412-F904-432B-4A24-2BFD28827D5C}"/>
              </a:ext>
            </a:extLst>
          </p:cNvPr>
          <p:cNvSpPr/>
          <p:nvPr/>
        </p:nvSpPr>
        <p:spPr>
          <a:xfrm>
            <a:off x="21320098" y="386806"/>
            <a:ext cx="1434354" cy="107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83DBD14-20A2-9F9F-DF1C-AAA7D2B58F78}"/>
              </a:ext>
            </a:extLst>
          </p:cNvPr>
          <p:cNvSpPr/>
          <p:nvPr/>
        </p:nvSpPr>
        <p:spPr>
          <a:xfrm>
            <a:off x="10799736" y="221064"/>
            <a:ext cx="1097512" cy="95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3DC51-8542-CBE9-0038-87EDA98F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37" y="221064"/>
            <a:ext cx="1028659" cy="9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829AD3C-F12A-FF69-547B-DE1A6781A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3" y="423825"/>
            <a:ext cx="2076190" cy="55238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5221355-14D3-BF8F-8B9D-73D9F80A5F06}"/>
              </a:ext>
            </a:extLst>
          </p:cNvPr>
          <p:cNvSpPr txBox="1"/>
          <p:nvPr/>
        </p:nvSpPr>
        <p:spPr>
          <a:xfrm>
            <a:off x="322112" y="6053751"/>
            <a:ext cx="5839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The biological material has been obtained from ATCC (American Type Culture Collection).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MTT colorimetric assay and real-time cell analysis (RTCA) are used to assess cytotoxicity </a:t>
            </a:r>
            <a:endParaRPr lang="pl-PL" sz="1200" b="1" dirty="0">
              <a:solidFill>
                <a:srgbClr val="FFC000"/>
              </a:solidFill>
            </a:endParaRPr>
          </a:p>
          <a:p>
            <a:r>
              <a:rPr lang="en-US" sz="1200" b="1" dirty="0">
                <a:solidFill>
                  <a:srgbClr val="FFC000"/>
                </a:solidFill>
              </a:rPr>
              <a:t>and antiviral activity against held cancer cell lines, normal cells and viral strains.</a:t>
            </a:r>
            <a:endParaRPr lang="pl-PL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8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194</Words>
  <Application>Microsoft Office PowerPoint</Application>
  <PresentationFormat>Panoramiczny</PresentationFormat>
  <Paragraphs>21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Olejniczak</dc:creator>
  <cp:lastModifiedBy>Agnieszka Olejniczak</cp:lastModifiedBy>
  <cp:revision>11</cp:revision>
  <dcterms:created xsi:type="dcterms:W3CDTF">2023-04-11T14:14:16Z</dcterms:created>
  <dcterms:modified xsi:type="dcterms:W3CDTF">2023-04-12T08:05:26Z</dcterms:modified>
</cp:coreProperties>
</file>